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4"/>
  </p:sldMasterIdLst>
  <p:notesMasterIdLst>
    <p:notesMasterId r:id="rId34"/>
  </p:notesMasterIdLst>
  <p:handoutMasterIdLst>
    <p:handoutMasterId r:id="rId35"/>
  </p:handoutMasterIdLst>
  <p:sldIdLst>
    <p:sldId id="295" r:id="rId5"/>
    <p:sldId id="441" r:id="rId6"/>
    <p:sldId id="442" r:id="rId7"/>
    <p:sldId id="313" r:id="rId8"/>
    <p:sldId id="307" r:id="rId9"/>
    <p:sldId id="344" r:id="rId10"/>
    <p:sldId id="314" r:id="rId11"/>
    <p:sldId id="356" r:id="rId12"/>
    <p:sldId id="386" r:id="rId13"/>
    <p:sldId id="348" r:id="rId14"/>
    <p:sldId id="385" r:id="rId15"/>
    <p:sldId id="352" r:id="rId16"/>
    <p:sldId id="319" r:id="rId17"/>
    <p:sldId id="360" r:id="rId18"/>
    <p:sldId id="320" r:id="rId19"/>
    <p:sldId id="438" r:id="rId20"/>
    <p:sldId id="439" r:id="rId21"/>
    <p:sldId id="370" r:id="rId22"/>
    <p:sldId id="373" r:id="rId23"/>
    <p:sldId id="388" r:id="rId24"/>
    <p:sldId id="443" r:id="rId25"/>
    <p:sldId id="446" r:id="rId26"/>
    <p:sldId id="447" r:id="rId27"/>
    <p:sldId id="444" r:id="rId28"/>
    <p:sldId id="448" r:id="rId29"/>
    <p:sldId id="440" r:id="rId30"/>
    <p:sldId id="445" r:id="rId31"/>
    <p:sldId id="449" r:id="rId32"/>
    <p:sldId id="393" r:id="rId33"/>
  </p:sldIdLst>
  <p:sldSz cx="9144000" cy="6858000" type="screen4x3"/>
  <p:notesSz cx="7053263" cy="93091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00FF"/>
    <a:srgbClr val="00FFC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850" autoAdjust="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2070" y="-108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rey, Amy" userId="ccd59fee-fa48-44b4-a272-c9bd619e1c00" providerId="ADAL" clId="{F099B70F-5328-4302-91B9-D973CFA46535}"/>
    <pc:docChg chg="custSel addSld modSld">
      <pc:chgData name="Garrey, Amy" userId="ccd59fee-fa48-44b4-a272-c9bd619e1c00" providerId="ADAL" clId="{F099B70F-5328-4302-91B9-D973CFA46535}" dt="2026-01-29T17:58:37.928" v="346" actId="20577"/>
      <pc:docMkLst>
        <pc:docMk/>
      </pc:docMkLst>
      <pc:sldChg chg="modSp new mod">
        <pc:chgData name="Garrey, Amy" userId="ccd59fee-fa48-44b4-a272-c9bd619e1c00" providerId="ADAL" clId="{F099B70F-5328-4302-91B9-D973CFA46535}" dt="2026-01-29T17:58:37.928" v="346" actId="20577"/>
        <pc:sldMkLst>
          <pc:docMk/>
          <pc:sldMk cId="2530376109" sldId="449"/>
        </pc:sldMkLst>
        <pc:spChg chg="mod">
          <ac:chgData name="Garrey, Amy" userId="ccd59fee-fa48-44b4-a272-c9bd619e1c00" providerId="ADAL" clId="{F099B70F-5328-4302-91B9-D973CFA46535}" dt="2026-01-29T17:55:29.947" v="17" actId="2711"/>
          <ac:spMkLst>
            <pc:docMk/>
            <pc:sldMk cId="2530376109" sldId="449"/>
            <ac:spMk id="2" creationId="{71B9A9FB-2211-B0E8-4D77-C2FBA7F73F2B}"/>
          </ac:spMkLst>
        </pc:spChg>
        <pc:spChg chg="mod">
          <ac:chgData name="Garrey, Amy" userId="ccd59fee-fa48-44b4-a272-c9bd619e1c00" providerId="ADAL" clId="{F099B70F-5328-4302-91B9-D973CFA46535}" dt="2026-01-29T17:58:37.928" v="346" actId="20577"/>
          <ac:spMkLst>
            <pc:docMk/>
            <pc:sldMk cId="2530376109" sldId="449"/>
            <ac:spMk id="3" creationId="{CCF784D9-379C-0E6D-9B2D-2992080CFC1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614" y="0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738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614" y="8841738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E07FE69-388D-4AAC-B885-D2A37E671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5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>
            <a:lvl1pPr defTabSz="93503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614" y="0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>
            <a:lvl1pPr algn="r" defTabSz="93503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965" y="4422459"/>
            <a:ext cx="5641333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38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 defTabSz="93503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614" y="8841738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 algn="r" defTabSz="93503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7542EAE9-D4C3-43AC-B959-161E44DCC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95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EB4CD-DB92-46EC-B395-4E9EE1BDC611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It is that time of year again---Course Selection!!!  Please listen carefully to the following presentation.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6264D-B538-40B0-A35A-8E41B3EBF023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Read as is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5E51A-8831-4872-AD92-A34C2108D0C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It is okay to take honors in one class and not another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Discuss choosing the correct level and the slim chance of getting it changed. 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Classes they take for HS credit in MS—if student does not pass BOTH semesters of a course for HS credit neither semester will be in student’s course history.  It is all or nothing.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Not attending DHS next year—still submit a course selection sheet!</a:t>
            </a:r>
          </a:p>
        </p:txBody>
      </p:sp>
    </p:spTree>
    <p:extLst>
      <p:ext uri="{BB962C8B-B14F-4D97-AF65-F5344CB8AC3E}">
        <p14:creationId xmlns:p14="http://schemas.microsoft.com/office/powerpoint/2010/main" val="369863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5FDB5C-F91A-4BC2-8C40-487FA0D994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33D4-7968-4C68-B417-B85BFDD28C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EFA6A-53DC-4666-93C7-5742AA1D6A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0CEAF-2CEC-44DD-A64A-5074ECF365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9DC61-C20E-43D2-A8EC-6CB81EF07D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A481A-EB40-46B1-998D-9F56728D5D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1D8CA-ABF8-4FAF-BC90-D872167D13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ECD36-31B0-4E8F-B148-5F19ECF157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61049-A285-47F7-A5FA-4A05F6E18D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4F427-2B73-4933-9C34-71B5959622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B780-5DBE-4C7E-BAF7-0668E542D1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5C16663-7EC7-4F19-ACF9-4D41B161AC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>
    <p:fade thruBlk="1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ags" Target="../tags/tag1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7300" y="3943350"/>
            <a:ext cx="64008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>
                <a:solidFill>
                  <a:srgbClr val="FF0000"/>
                </a:solidFill>
                <a:latin typeface="Berlin Sans FB Demi" pitchFamily="34" charset="0"/>
              </a:rPr>
              <a:t>Class of 2030 </a:t>
            </a:r>
          </a:p>
          <a:p>
            <a:pPr eaLnBrk="1" hangingPunct="1"/>
            <a:r>
              <a:rPr lang="en-US" sz="4400" dirty="0">
                <a:solidFill>
                  <a:srgbClr val="FF0000"/>
                </a:solidFill>
                <a:latin typeface="Berlin Sans FB Demi" pitchFamily="34" charset="0"/>
              </a:rPr>
              <a:t>Course Selection</a:t>
            </a:r>
          </a:p>
        </p:txBody>
      </p:sp>
      <p:pic>
        <p:nvPicPr>
          <p:cNvPr id="3" name="Picture 2" descr="A logo for a high school&#10;&#10;Description automatically generated">
            <a:extLst>
              <a:ext uri="{FF2B5EF4-FFF2-40B4-BE49-F238E27FC236}">
                <a16:creationId xmlns:a16="http://schemas.microsoft.com/office/drawing/2014/main" id="{884CA5B7-19D5-0182-B743-5587DD096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3335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125"/>
            <a:ext cx="8229600" cy="653414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800" dirty="0">
                <a:latin typeface="Berlin Sans FB" panose="020E0602020502020306" pitchFamily="34" charset="0"/>
              </a:rPr>
              <a:t>Endorsement #3</a:t>
            </a:r>
          </a:p>
          <a:p>
            <a:pPr marL="0" indent="0" algn="ctr">
              <a:buNone/>
            </a:pPr>
            <a:endParaRPr lang="en-US" dirty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Public Services</a:t>
            </a:r>
          </a:p>
        </p:txBody>
      </p:sp>
    </p:spTree>
    <p:extLst>
      <p:ext uri="{BB962C8B-B14F-4D97-AF65-F5344CB8AC3E}">
        <p14:creationId xmlns:p14="http://schemas.microsoft.com/office/powerpoint/2010/main" val="325983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Public Service Endorsement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erlin Sans FB" pitchFamily="34" charset="0"/>
              </a:rPr>
              <a:t>Teaching &amp; Training</a:t>
            </a:r>
          </a:p>
          <a:p>
            <a:r>
              <a:rPr lang="en-US" sz="4000" dirty="0">
                <a:solidFill>
                  <a:srgbClr val="FF0000"/>
                </a:solidFill>
                <a:latin typeface="Berlin Sans FB" pitchFamily="34" charset="0"/>
              </a:rPr>
              <a:t>Diagnostic &amp; Therapeutic Services</a:t>
            </a:r>
          </a:p>
          <a:p>
            <a:r>
              <a:rPr lang="en-US" sz="4000" dirty="0">
                <a:solidFill>
                  <a:srgbClr val="FF0000"/>
                </a:solidFill>
                <a:latin typeface="Berlin Sans FB" pitchFamily="34" charset="0"/>
              </a:rPr>
              <a:t>Biomedical</a:t>
            </a:r>
          </a:p>
          <a:p>
            <a:r>
              <a:rPr lang="en-US" sz="4000" dirty="0">
                <a:solidFill>
                  <a:srgbClr val="FF0000"/>
                </a:solidFill>
                <a:latin typeface="Berlin Sans FB" pitchFamily="34" charset="0"/>
              </a:rPr>
              <a:t>JROTC</a:t>
            </a:r>
          </a:p>
          <a:p>
            <a:r>
              <a:rPr lang="en-US" sz="4000" dirty="0">
                <a:solidFill>
                  <a:srgbClr val="FF0000"/>
                </a:solidFill>
                <a:latin typeface="Berlin Sans FB" pitchFamily="34" charset="0"/>
              </a:rPr>
              <a:t>Health and Wellness</a:t>
            </a:r>
          </a:p>
          <a:p>
            <a:r>
              <a:rPr lang="en-US" sz="4000" dirty="0">
                <a:solidFill>
                  <a:srgbClr val="FF0000"/>
                </a:solidFill>
                <a:latin typeface="Berlin Sans FB" pitchFamily="34" charset="0"/>
              </a:rPr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3205789375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92580"/>
            <a:ext cx="8229600" cy="45259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800" dirty="0">
                <a:latin typeface="Berlin Sans FB" panose="020E0602020502020306" pitchFamily="34" charset="0"/>
              </a:rPr>
              <a:t>Endorsement #4</a:t>
            </a:r>
          </a:p>
          <a:p>
            <a:pPr marL="0" indent="0" algn="ctr">
              <a:buNone/>
            </a:pPr>
            <a:r>
              <a:rPr lang="en-US" sz="9600" b="1" dirty="0">
                <a:solidFill>
                  <a:schemeClr val="accent4">
                    <a:lumMod val="75000"/>
                  </a:schemeClr>
                </a:solidFill>
              </a:rPr>
              <a:t>Arts and Humanities</a:t>
            </a:r>
          </a:p>
        </p:txBody>
      </p:sp>
    </p:spTree>
    <p:extLst>
      <p:ext uri="{BB962C8B-B14F-4D97-AF65-F5344CB8AC3E}">
        <p14:creationId xmlns:p14="http://schemas.microsoft.com/office/powerpoint/2010/main" val="16055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Arts &amp; Humanities Endorsement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Drawing or Painting or Ceramics or Sculpture or Digital Art 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Band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Orchestra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Color Guard 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Choir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Theater or Theater Production or Technical Theater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Dance or Dance Team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Single or Multiple World Languages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Social Studies</a:t>
            </a:r>
          </a:p>
        </p:txBody>
      </p:sp>
    </p:spTree>
    <p:extLst>
      <p:ext uri="{BB962C8B-B14F-4D97-AF65-F5344CB8AC3E}">
        <p14:creationId xmlns:p14="http://schemas.microsoft.com/office/powerpoint/2010/main" val="2707941121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592580"/>
            <a:ext cx="8755380" cy="45259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Berlin Sans FB" panose="020E0602020502020306" pitchFamily="34" charset="0"/>
              </a:rPr>
              <a:t>Endorsement #5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</a:rPr>
              <a:t>Multidisciplinary</a:t>
            </a:r>
          </a:p>
        </p:txBody>
      </p:sp>
    </p:spTree>
    <p:extLst>
      <p:ext uri="{BB962C8B-B14F-4D97-AF65-F5344CB8AC3E}">
        <p14:creationId xmlns:p14="http://schemas.microsoft.com/office/powerpoint/2010/main" val="26475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Multidisciplinary Endorsement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Berlin Sans FB" pitchFamily="34" charset="0"/>
              </a:rPr>
              <a:t>Four credits in each of the four core subjects:  English, Math, Science, Social Studies </a:t>
            </a:r>
            <a:r>
              <a:rPr lang="en-US" dirty="0">
                <a:solidFill>
                  <a:schemeClr val="tx1"/>
                </a:solidFill>
                <a:latin typeface="Berlin Sans FB" pitchFamily="34" charset="0"/>
              </a:rPr>
              <a:t>(must include Chemistry or Physics)</a:t>
            </a:r>
          </a:p>
          <a:p>
            <a:r>
              <a:rPr lang="en-US" sz="3600" dirty="0">
                <a:solidFill>
                  <a:srgbClr val="FF0000"/>
                </a:solidFill>
                <a:latin typeface="Berlin Sans FB" pitchFamily="34" charset="0"/>
              </a:rPr>
              <a:t>Four credits in AP classes or Dual Credit classes</a:t>
            </a:r>
          </a:p>
          <a:p>
            <a:r>
              <a:rPr lang="en-US" sz="3600" dirty="0">
                <a:solidFill>
                  <a:srgbClr val="FF0000"/>
                </a:solidFill>
                <a:latin typeface="Berlin Sans FB" pitchFamily="34" charset="0"/>
              </a:rPr>
              <a:t>Four Advanced credit classes</a:t>
            </a:r>
            <a:endParaRPr lang="en-US" dirty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25037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7DBE-D3A9-A225-D988-61C6FD775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699"/>
            <a:ext cx="9144000" cy="1879600"/>
          </a:xfrm>
        </p:spPr>
        <p:txBody>
          <a:bodyPr/>
          <a:lstStyle/>
          <a:p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Baguet Script" panose="00000500000000000000" pitchFamily="2" charset="0"/>
              </a:rPr>
              <a:t>Athletics</a:t>
            </a:r>
            <a:br>
              <a:rPr lang="en-US" sz="8800" dirty="0">
                <a:solidFill>
                  <a:schemeClr val="accent1">
                    <a:lumMod val="50000"/>
                  </a:schemeClr>
                </a:solidFill>
                <a:latin typeface="Baguet Script" panose="00000500000000000000" pitchFamily="2" charset="0"/>
              </a:rPr>
            </a:br>
            <a:endParaRPr lang="en-US" sz="8800" dirty="0">
              <a:solidFill>
                <a:schemeClr val="accent1">
                  <a:lumMod val="50000"/>
                </a:schemeClr>
              </a:solidFill>
              <a:latin typeface="Baguet Script" panose="00000500000000000000" pitchFamily="2" charset="0"/>
            </a:endParaRPr>
          </a:p>
        </p:txBody>
      </p:sp>
      <p:pic>
        <p:nvPicPr>
          <p:cNvPr id="1026" name="Picture 2" descr="SquadLocker">
            <a:extLst>
              <a:ext uri="{FF2B5EF4-FFF2-40B4-BE49-F238E27FC236}">
                <a16:creationId xmlns:a16="http://schemas.microsoft.com/office/drawing/2014/main" id="{32DA47E0-B113-39D4-CC64-F458DEAFF3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0" r="21291"/>
          <a:stretch/>
        </p:blipFill>
        <p:spPr bwMode="auto">
          <a:xfrm>
            <a:off x="-126127" y="47756"/>
            <a:ext cx="2254470" cy="18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4526F2-37AE-33E6-125A-AC4A5072988B}"/>
              </a:ext>
            </a:extLst>
          </p:cNvPr>
          <p:cNvSpPr txBox="1"/>
          <p:nvPr/>
        </p:nvSpPr>
        <p:spPr>
          <a:xfrm>
            <a:off x="0" y="1272416"/>
            <a:ext cx="9144000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Cheer-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tryout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Student Athletic Trainer-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tryout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Cross Country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Football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Volleyball-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tryout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Golf-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tryout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Swimming-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tryout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Water Polo-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tryout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Basketball-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tryout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Soccer-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tryout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Baseball-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tryout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Softball-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tryout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Tennis-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tryout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Track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66651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0B9C-8376-191C-29F3-1AA14699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9166"/>
            <a:ext cx="8229600" cy="390944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mic Sans MS" panose="030F0702030302020204" pitchFamily="66" charset="0"/>
              </a:rPr>
              <a:t>In order to participate, you must be in an Athletics Class.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mic Sans MS" panose="030F0702030302020204" pitchFamily="66" charset="0"/>
              </a:rPr>
              <a:t>Multiple-sport athletes will sign up for the sport that occurs first.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mic Sans MS" panose="030F0702030302020204" pitchFamily="66" charset="0"/>
              </a:rPr>
              <a:t>You must submit new physical and </a:t>
            </a:r>
            <a:r>
              <a:rPr lang="en-US" sz="3200" b="1" dirty="0" err="1">
                <a:latin typeface="Comic Sans MS" panose="030F0702030302020204" pitchFamily="66" charset="0"/>
              </a:rPr>
              <a:t>RankOne</a:t>
            </a:r>
            <a:r>
              <a:rPr lang="en-US" sz="3200" b="1" dirty="0">
                <a:latin typeface="Comic Sans MS" panose="030F0702030302020204" pitchFamily="66" charset="0"/>
              </a:rPr>
              <a:t> forms each year.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mic Sans MS" panose="030F0702030302020204" pitchFamily="66" charset="0"/>
              </a:rPr>
              <a:t>“Tryout” sports vs “Signup” sports…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B8F15B-E740-A4F0-8649-8ED822DA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53" y="623351"/>
            <a:ext cx="8280400" cy="1375475"/>
          </a:xfrm>
        </p:spPr>
        <p:txBody>
          <a:bodyPr/>
          <a:lstStyle/>
          <a:p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Baguet Script" panose="00000500000000000000" pitchFamily="2" charset="0"/>
              </a:rPr>
              <a:t>Athletics</a:t>
            </a:r>
            <a:br>
              <a:rPr lang="en-US" sz="8800" dirty="0">
                <a:solidFill>
                  <a:schemeClr val="accent1">
                    <a:lumMod val="50000"/>
                  </a:schemeClr>
                </a:solidFill>
                <a:latin typeface="Baguet Script" panose="00000500000000000000" pitchFamily="2" charset="0"/>
              </a:rPr>
            </a:br>
            <a:endParaRPr lang="en-US" sz="8800" dirty="0">
              <a:solidFill>
                <a:schemeClr val="accent1">
                  <a:lumMod val="50000"/>
                </a:schemeClr>
              </a:solidFill>
              <a:latin typeface="Baguet Script" panose="00000500000000000000" pitchFamily="2" charset="0"/>
            </a:endParaRPr>
          </a:p>
        </p:txBody>
      </p:sp>
      <p:pic>
        <p:nvPicPr>
          <p:cNvPr id="5" name="Picture 2" descr="SquadLocker">
            <a:extLst>
              <a:ext uri="{FF2B5EF4-FFF2-40B4-BE49-F238E27FC236}">
                <a16:creationId xmlns:a16="http://schemas.microsoft.com/office/drawing/2014/main" id="{BE1CC797-51C1-48A1-1617-3D8D5798A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0" r="21291"/>
          <a:stretch/>
        </p:blipFill>
        <p:spPr bwMode="auto">
          <a:xfrm>
            <a:off x="-126127" y="47756"/>
            <a:ext cx="2254470" cy="18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07844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>
                <a:solidFill>
                  <a:srgbClr val="FF0000"/>
                </a:solidFill>
                <a:latin typeface="Berlin Sans FB" panose="020E0602020502020306" pitchFamily="34" charset="0"/>
              </a:rPr>
              <a:t>Important!!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You must have </a:t>
            </a:r>
            <a:r>
              <a:rPr lang="en-US" sz="28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alternates</a:t>
            </a:r>
            <a:r>
              <a:rPr lang="en-US" sz="2800" b="1" dirty="0">
                <a:solidFill>
                  <a:schemeClr val="tx1"/>
                </a:solidFill>
                <a:latin typeface="Berlin Sans FB" panose="020E0602020502020306" pitchFamily="34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  If the classes you choose don’t make, the counselors will select your next </a:t>
            </a:r>
            <a:r>
              <a:rPr lang="en-US" sz="28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alternate.</a:t>
            </a:r>
          </a:p>
          <a:p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No </a:t>
            </a:r>
            <a:r>
              <a:rPr lang="en-US" sz="2800" b="1" dirty="0">
                <a:solidFill>
                  <a:schemeClr val="tx1"/>
                </a:solidFill>
                <a:latin typeface="Berlin Sans FB" panose="020E0602020502020306" pitchFamily="34" charset="0"/>
              </a:rPr>
              <a:t>alternates</a:t>
            </a:r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 and your counselor will choose a class for you.</a:t>
            </a:r>
          </a:p>
        </p:txBody>
      </p:sp>
    </p:spTree>
    <p:extLst>
      <p:ext uri="{BB962C8B-B14F-4D97-AF65-F5344CB8AC3E}">
        <p14:creationId xmlns:p14="http://schemas.microsoft.com/office/powerpoint/2010/main" val="3909558648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6663"/>
            <a:ext cx="7848600" cy="1228725"/>
          </a:xfrm>
        </p:spPr>
        <p:txBody>
          <a:bodyPr/>
          <a:lstStyle/>
          <a:p>
            <a:br>
              <a:rPr lang="en-US" sz="4000" dirty="0">
                <a:solidFill>
                  <a:srgbClr val="800080"/>
                </a:solidFill>
                <a:latin typeface="Berlin Sans FB Demi" pitchFamily="34" charset="0"/>
              </a:rPr>
            </a:br>
            <a:br>
              <a:rPr lang="en-US" sz="4000" dirty="0">
                <a:solidFill>
                  <a:srgbClr val="800080"/>
                </a:solidFill>
                <a:latin typeface="Berlin Sans FB Demi" pitchFamily="34" charset="0"/>
              </a:rPr>
            </a:br>
            <a:br>
              <a:rPr lang="en-US" sz="4000" dirty="0">
                <a:solidFill>
                  <a:srgbClr val="800080"/>
                </a:solidFill>
                <a:latin typeface="Berlin Sans FB Demi" pitchFamily="34" charset="0"/>
              </a:rPr>
            </a:br>
            <a:br>
              <a:rPr lang="en-US" sz="4000" dirty="0">
                <a:solidFill>
                  <a:srgbClr val="800080"/>
                </a:solidFill>
                <a:latin typeface="Berlin Sans FB Demi" pitchFamily="34" charset="0"/>
              </a:rPr>
            </a:br>
            <a:br>
              <a:rPr lang="en-US" sz="4000" dirty="0">
                <a:solidFill>
                  <a:srgbClr val="800080"/>
                </a:solidFill>
                <a:latin typeface="Berlin Sans FB Demi" pitchFamily="34" charset="0"/>
              </a:rPr>
            </a:br>
            <a:br>
              <a:rPr lang="en-US" sz="4000" dirty="0">
                <a:solidFill>
                  <a:srgbClr val="800080"/>
                </a:solidFill>
                <a:latin typeface="Berlin Sans FB Demi" pitchFamily="34" charset="0"/>
              </a:rPr>
            </a:br>
            <a:br>
              <a:rPr lang="en-US" sz="4000" dirty="0">
                <a:solidFill>
                  <a:srgbClr val="800080"/>
                </a:solidFill>
                <a:latin typeface="Berlin Sans FB Demi" pitchFamily="34" charset="0"/>
              </a:rPr>
            </a:br>
            <a:br>
              <a:rPr lang="en-US" sz="4000" dirty="0">
                <a:solidFill>
                  <a:srgbClr val="800080"/>
                </a:solidFill>
                <a:latin typeface="Berlin Sans FB Demi" pitchFamily="34" charset="0"/>
              </a:rPr>
            </a:br>
            <a:br>
              <a:rPr lang="en-US" sz="4000" dirty="0">
                <a:solidFill>
                  <a:srgbClr val="800080"/>
                </a:solidFill>
                <a:latin typeface="Berlin Sans FB Demi" pitchFamily="34" charset="0"/>
              </a:rPr>
            </a:br>
            <a:br>
              <a:rPr lang="en-US" sz="4000" dirty="0">
                <a:solidFill>
                  <a:srgbClr val="800080"/>
                </a:solidFill>
                <a:latin typeface="Berlin Sans FB Demi" pitchFamily="34" charset="0"/>
              </a:rPr>
            </a:br>
            <a:br>
              <a:rPr lang="en-US" sz="4000" dirty="0">
                <a:solidFill>
                  <a:srgbClr val="800080"/>
                </a:solidFill>
                <a:latin typeface="Berlin Sans FB Demi" pitchFamily="34" charset="0"/>
              </a:rPr>
            </a:br>
            <a:r>
              <a:rPr lang="en-US" sz="4000" dirty="0">
                <a:solidFill>
                  <a:srgbClr val="FF0000"/>
                </a:solidFill>
                <a:latin typeface="Berlin Sans FB Demi" pitchFamily="34" charset="0"/>
              </a:rPr>
              <a:t>What happens if you don’t complete your course selection online?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781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Berlin Sans FB" pitchFamily="34" charset="0"/>
              </a:rPr>
              <a:t>Your counselor will choose all courses for you with NO option to change at a later date for ANY reason. You will be disappointed when you are taking classes that you did not choose yourself.</a:t>
            </a:r>
          </a:p>
          <a:p>
            <a:pPr eaLnBrk="1" hangingPunct="1">
              <a:lnSpc>
                <a:spcPct val="90000"/>
              </a:lnSpc>
            </a:pPr>
            <a:endParaRPr lang="en-US" sz="3200" dirty="0">
              <a:solidFill>
                <a:schemeClr val="tx1"/>
              </a:solidFill>
              <a:latin typeface="Berlin Sans FB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2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19460" name="Picture 8" descr="MCj042448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25" y="5003800"/>
            <a:ext cx="793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58082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2686-40EF-07B8-BDC0-37B3B493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Berlin Sans FB Demi" panose="020E0802020502020306" pitchFamily="34" charset="0"/>
              </a:rPr>
              <a:t>DHS Administrators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13FE4-F1B5-1CAC-576F-0F67288EB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erlin Sans FB Demi" panose="020E0802020502020306" pitchFamily="34" charset="0"/>
              </a:rPr>
              <a:t>Principal—Corey Stewart</a:t>
            </a:r>
          </a:p>
          <a:p>
            <a:r>
              <a:rPr lang="en-US" sz="3200" dirty="0">
                <a:solidFill>
                  <a:srgbClr val="0070C0"/>
                </a:solidFill>
                <a:latin typeface="Berlin Sans FB Demi" panose="020E0802020502020306" pitchFamily="34" charset="0"/>
              </a:rPr>
              <a:t>Associate Principal—Nancy Thomas</a:t>
            </a:r>
          </a:p>
          <a:p>
            <a:r>
              <a:rPr lang="en-US" sz="3200" dirty="0">
                <a:solidFill>
                  <a:srgbClr val="0070C0"/>
                </a:solidFill>
                <a:latin typeface="Berlin Sans FB Demi" panose="020E0802020502020306" pitchFamily="34" charset="0"/>
              </a:rPr>
              <a:t>Assistant Principal—Dr. Deanna </a:t>
            </a:r>
            <a:r>
              <a:rPr lang="en-US" sz="3200" dirty="0" err="1">
                <a:solidFill>
                  <a:srgbClr val="0070C0"/>
                </a:solidFill>
                <a:latin typeface="Berlin Sans FB Demi" panose="020E0802020502020306" pitchFamily="34" charset="0"/>
              </a:rPr>
              <a:t>Eiland-MIller</a:t>
            </a:r>
            <a:endParaRPr lang="en-US" sz="32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Berlin Sans FB Demi" panose="020E0802020502020306" pitchFamily="34" charset="0"/>
              </a:rPr>
              <a:t>Assistant Principal—Jorge Garza</a:t>
            </a:r>
          </a:p>
          <a:p>
            <a:r>
              <a:rPr lang="en-US" sz="3200" dirty="0">
                <a:solidFill>
                  <a:srgbClr val="0070C0"/>
                </a:solidFill>
                <a:latin typeface="Berlin Sans FB Demi" panose="020E0802020502020306" pitchFamily="34" charset="0"/>
              </a:rPr>
              <a:t>Assistant Principal—Sarah Morvant</a:t>
            </a:r>
          </a:p>
          <a:p>
            <a:r>
              <a:rPr lang="en-US" sz="3200" dirty="0">
                <a:solidFill>
                  <a:srgbClr val="0070C0"/>
                </a:solidFill>
                <a:latin typeface="Berlin Sans FB Demi" panose="020E0802020502020306" pitchFamily="34" charset="0"/>
              </a:rPr>
              <a:t>Assistant Principal—Dr. Trey Brasher</a:t>
            </a:r>
          </a:p>
        </p:txBody>
      </p:sp>
    </p:spTree>
    <p:extLst>
      <p:ext uri="{BB962C8B-B14F-4D97-AF65-F5344CB8AC3E}">
        <p14:creationId xmlns:p14="http://schemas.microsoft.com/office/powerpoint/2010/main" val="3848696347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Level Changes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Berlin Sans FB" pitchFamily="34" charset="0"/>
              </a:rPr>
              <a:t>Carefully choose your classes – courses and levels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Berlin Sans FB" pitchFamily="34" charset="0"/>
              </a:rPr>
              <a:t>Listen to your teachers regarding level choice recommendations</a:t>
            </a:r>
          </a:p>
          <a:p>
            <a:r>
              <a:rPr lang="en-US" sz="2800" dirty="0">
                <a:solidFill>
                  <a:schemeClr val="tx1"/>
                </a:solidFill>
                <a:latin typeface="Berlin Sans FB" pitchFamily="34" charset="0"/>
              </a:rPr>
              <a:t>Level changes do not begin until week 4 of the new school year.  Students are expected to seek support from their teachers prior to a level change.  </a:t>
            </a:r>
          </a:p>
          <a:p>
            <a:r>
              <a:rPr lang="en-US" sz="2800" dirty="0">
                <a:solidFill>
                  <a:schemeClr val="tx1"/>
                </a:solidFill>
                <a:latin typeface="Berlin Sans FB" pitchFamily="34" charset="0"/>
              </a:rPr>
              <a:t>Students experiencing success (maintaining a C or better) should remain in the class for the semester.</a:t>
            </a:r>
            <a:endParaRPr lang="en-US" sz="2800" dirty="0">
              <a:latin typeface="Berlin Sans FB" pitchFamily="34" charset="0"/>
            </a:endParaRPr>
          </a:p>
        </p:txBody>
      </p:sp>
      <p:pic>
        <p:nvPicPr>
          <p:cNvPr id="2" name="tmpD55A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52.3809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96350" y="933450"/>
            <a:ext cx="17145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70"/>
    </mc:Choice>
    <mc:Fallback xmlns="">
      <p:transition spd="slow" advTm="69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85ECF-8104-85AF-80BE-CD69101C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What should 9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grader take next year?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FBFA9-5C44-25CC-FF7B-D76132A69B2E}"/>
              </a:ext>
            </a:extLst>
          </p:cNvPr>
          <p:cNvSpPr txBox="1"/>
          <p:nvPr/>
        </p:nvSpPr>
        <p:spPr>
          <a:xfrm>
            <a:off x="646043" y="1490870"/>
            <a:ext cx="8229600" cy="604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English 1 (On-Level or AAC)</a:t>
            </a:r>
          </a:p>
          <a:p>
            <a:pPr>
              <a:buFont typeface="Arial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>
              <a:buFont typeface="Arial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Algebra 1 (On-Level or AAC)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OR </a:t>
            </a:r>
          </a:p>
          <a:p>
            <a:r>
              <a:rPr lang="en-US" sz="3200" u="sng" dirty="0">
                <a:latin typeface="Comic Sans MS" panose="030F0702030302020204" pitchFamily="66" charset="0"/>
              </a:rPr>
              <a:t>if in Algebra 1 now</a:t>
            </a:r>
            <a:r>
              <a:rPr lang="en-US" sz="3200" dirty="0">
                <a:latin typeface="Comic Sans MS" panose="030F0702030302020204" pitchFamily="66" charset="0"/>
              </a:rPr>
              <a:t>, Geometry (On-Level or AAC)</a:t>
            </a:r>
          </a:p>
          <a:p>
            <a:pPr>
              <a:buFont typeface="Arial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>
              <a:buFont typeface="Arial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Biology (On-Level or AAC)</a:t>
            </a:r>
          </a:p>
          <a:p>
            <a:pPr>
              <a:buFont typeface="Arial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>
              <a:buFont typeface="Arial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World Geography On-Level or AAC or AP Human Geography </a:t>
            </a:r>
          </a:p>
          <a:p>
            <a:pPr>
              <a:buFont typeface="Arial"/>
              <a:buChar char="•"/>
            </a:pPr>
            <a:endParaRPr lang="en-US" sz="3600" dirty="0">
              <a:latin typeface="Comic Sans MS" panose="030F0702030302020204" pitchFamily="66" charset="0"/>
            </a:endParaRPr>
          </a:p>
          <a:p>
            <a:pPr>
              <a:buFont typeface="Arial"/>
              <a:buChar char="•"/>
            </a:pP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48859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B5C68-4ECD-13F4-F56F-D8EA334F2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C7AD-2C72-C6A4-D12E-CD6F6829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What should 9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grader take next year?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FE996-5509-1F2D-F729-266CA7CCB857}"/>
              </a:ext>
            </a:extLst>
          </p:cNvPr>
          <p:cNvSpPr txBox="1"/>
          <p:nvPr/>
        </p:nvSpPr>
        <p:spPr>
          <a:xfrm>
            <a:off x="646043" y="1490870"/>
            <a:ext cx="8229600" cy="5197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EXTRA Courses to think about as choices. (You need 7 classes)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Are you in a sport? Which one? </a:t>
            </a:r>
            <a:r>
              <a:rPr lang="en-US" sz="3200" u="sng" dirty="0">
                <a:latin typeface="Comic Sans MS" panose="030F0702030302020204" pitchFamily="66" charset="0"/>
              </a:rPr>
              <a:t>You can only be enrolled in one.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If not into a specific sport team, then maybe your year of PE. Get it out of the way as a FRESHMAN.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You need one PE or PE Substitute credit for graduation.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>
              <a:buFont typeface="Arial"/>
              <a:buChar char="•"/>
            </a:pP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50747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4F442-1C7D-185B-5244-F6D5C8E9E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31C0-C82D-8420-30FE-75D93501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What should 9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grader take next year?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2CD53-FD3B-72B5-BECA-B2F60CC61354}"/>
              </a:ext>
            </a:extLst>
          </p:cNvPr>
          <p:cNvSpPr txBox="1"/>
          <p:nvPr/>
        </p:nvSpPr>
        <p:spPr>
          <a:xfrm>
            <a:off x="646043" y="1490870"/>
            <a:ext cx="8229600" cy="673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EXTRA Courses to think about as choices. (You need 7 classes)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Have you completed your 2 years of foreign language?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You need a year of fine arts to graduate. (art, band, choir, theatre, dance)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Endorsement class. Are you taking the first one? </a:t>
            </a:r>
          </a:p>
          <a:p>
            <a:pPr>
              <a:buFont typeface="Arial"/>
              <a:buChar char="•"/>
            </a:pPr>
            <a:endParaRPr lang="en-US" sz="3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>
              <a:buFont typeface="Arial"/>
              <a:buChar char="•"/>
            </a:pP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45729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10D3-240D-D5CA-511E-4295668D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Berlin Sans FB Demi" panose="020E0802020502020306" pitchFamily="34" charset="0"/>
              </a:rPr>
              <a:t>Resources for Course Selection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331359-051F-A23E-3A9B-5F01EB74B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1" y="1600200"/>
            <a:ext cx="9253616" cy="4959625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32B1C7C-D654-3899-AACE-6698CFA17543}"/>
              </a:ext>
            </a:extLst>
          </p:cNvPr>
          <p:cNvSpPr/>
          <p:nvPr/>
        </p:nvSpPr>
        <p:spPr>
          <a:xfrm rot="5400000">
            <a:off x="1689653" y="16598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AE4090E-0CEB-99F3-CA63-9D4E5912DEEB}"/>
              </a:ext>
            </a:extLst>
          </p:cNvPr>
          <p:cNvSpPr/>
          <p:nvPr/>
        </p:nvSpPr>
        <p:spPr>
          <a:xfrm>
            <a:off x="107144" y="5754757"/>
            <a:ext cx="700112" cy="377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CB18D6-3B81-300B-3EAF-A87390E15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953" y="4505445"/>
            <a:ext cx="1962873" cy="19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01721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F936-15FC-B302-94CE-1FEC847E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 anchor="b">
            <a:normAutofit/>
          </a:bodyPr>
          <a:lstStyle/>
          <a:p>
            <a:r>
              <a:rPr lang="en-US" spc="-4" dirty="0">
                <a:solidFill>
                  <a:srgbClr val="FF0000"/>
                </a:solidFill>
                <a:latin typeface="Berlin Sans FB Demi" panose="020E0802020502020306" pitchFamily="34" charset="0"/>
              </a:rPr>
              <a:t>Dulles High School  Course Selection</a:t>
            </a:r>
            <a:r>
              <a:rPr lang="en-US" spc="-15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pc="-4" dirty="0">
                <a:solidFill>
                  <a:srgbClr val="FF0000"/>
                </a:solidFill>
                <a:latin typeface="Berlin Sans FB Demi" panose="020E0802020502020306" pitchFamily="34" charset="0"/>
              </a:rPr>
              <a:t>Fair</a:t>
            </a:r>
            <a:endParaRPr lang="en-US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1BEDA6-7549-E6A7-A6D6-1E95B9235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47" r="5865" b="1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</p:spPr>
      </p:pic>
      <p:pic>
        <p:nvPicPr>
          <p:cNvPr id="6" name="Picture 5" descr="A logo for a high school&#10;&#10;Description automatically generated">
            <a:extLst>
              <a:ext uri="{FF2B5EF4-FFF2-40B4-BE49-F238E27FC236}">
                <a16:creationId xmlns:a16="http://schemas.microsoft.com/office/drawing/2014/main" id="{2BCD9E74-0609-C6B9-7FBC-4C8A37A7B5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6" y="767298"/>
            <a:ext cx="794309" cy="794309"/>
          </a:xfrm>
          <a:prstGeom prst="rect">
            <a:avLst/>
          </a:prstGeom>
        </p:spPr>
      </p:pic>
      <p:pic>
        <p:nvPicPr>
          <p:cNvPr id="7" name="Picture 6" descr="A logo for a high school&#10;&#10;Description automatically generated">
            <a:extLst>
              <a:ext uri="{FF2B5EF4-FFF2-40B4-BE49-F238E27FC236}">
                <a16:creationId xmlns:a16="http://schemas.microsoft.com/office/drawing/2014/main" id="{A608019E-D9C3-A2F4-D456-FC7CA0270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98" y="684924"/>
            <a:ext cx="794309" cy="7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71635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3099" y="252945"/>
            <a:ext cx="5693242" cy="1363354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/>
          <a:p>
            <a:pPr marL="173831" marR="3810" indent="-164783">
              <a:lnSpc>
                <a:spcPct val="100000"/>
              </a:lnSpc>
              <a:spcBef>
                <a:spcPts val="71"/>
              </a:spcBef>
            </a:pPr>
            <a:r>
              <a:rPr lang="en-US" sz="4400" spc="-4" dirty="0">
                <a:latin typeface="Berlin Sans FB Demi" panose="020E0802020502020306" pitchFamily="34" charset="0"/>
              </a:rPr>
              <a:t>Dulles</a:t>
            </a:r>
            <a:r>
              <a:rPr sz="4400" spc="-4" dirty="0">
                <a:latin typeface="Berlin Sans FB Demi" panose="020E0802020502020306" pitchFamily="34" charset="0"/>
              </a:rPr>
              <a:t> High School  Course Selecti</a:t>
            </a:r>
            <a:r>
              <a:rPr lang="en-US" sz="4400" spc="-4" dirty="0">
                <a:latin typeface="Berlin Sans FB Demi" panose="020E0802020502020306" pitchFamily="34" charset="0"/>
              </a:rPr>
              <a:t>o</a:t>
            </a:r>
            <a:r>
              <a:rPr sz="4400" spc="-4" dirty="0">
                <a:latin typeface="Berlin Sans FB Demi" panose="020E0802020502020306" pitchFamily="34" charset="0"/>
              </a:rPr>
              <a:t>n</a:t>
            </a:r>
            <a:r>
              <a:rPr sz="4400" spc="-15" dirty="0">
                <a:latin typeface="Berlin Sans FB Demi" panose="020E0802020502020306" pitchFamily="34" charset="0"/>
              </a:rPr>
              <a:t> </a:t>
            </a:r>
            <a:r>
              <a:rPr sz="4400" spc="-4" dirty="0">
                <a:latin typeface="Berlin Sans FB Demi" panose="020E0802020502020306" pitchFamily="34" charset="0"/>
              </a:rPr>
              <a:t>Fair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5618" y="1778239"/>
            <a:ext cx="8120999" cy="54215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54393" algn="ctr">
              <a:lnSpc>
                <a:spcPct val="100000"/>
              </a:lnSpc>
              <a:spcBef>
                <a:spcPts val="75"/>
              </a:spcBef>
            </a:pPr>
            <a:r>
              <a:rPr sz="2400" b="1" spc="-11" dirty="0">
                <a:latin typeface="Calibri"/>
                <a:cs typeface="Calibri"/>
              </a:rPr>
              <a:t>Breakout </a:t>
            </a:r>
            <a:r>
              <a:rPr sz="2400" b="1" dirty="0">
                <a:latin typeface="Calibri"/>
                <a:cs typeface="Calibri"/>
              </a:rPr>
              <a:t>Session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Descriptions: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•</a:t>
            </a:r>
            <a:r>
              <a:rPr lang="en-US" sz="2400" b="1" i="1" u="sng" dirty="0"/>
              <a:t>AP vs. Dual Credit vs. </a:t>
            </a:r>
            <a:r>
              <a:rPr lang="en-US" sz="2400" b="1" i="1" u="sng" dirty="0" err="1"/>
              <a:t>OnRamps</a:t>
            </a:r>
            <a:r>
              <a:rPr lang="en-US" sz="2400" dirty="0"/>
              <a:t>– Learn the differences between and benefits of each.--</a:t>
            </a:r>
            <a:r>
              <a:rPr lang="en-US" sz="2400" b="1" dirty="0">
                <a:solidFill>
                  <a:srgbClr val="FF0000"/>
                </a:solidFill>
              </a:rPr>
              <a:t>Library</a:t>
            </a:r>
          </a:p>
          <a:p>
            <a:endParaRPr lang="en-US" sz="2400" dirty="0"/>
          </a:p>
          <a:p>
            <a:r>
              <a:rPr lang="en-US" sz="2400" dirty="0"/>
              <a:t>•</a:t>
            </a:r>
            <a:r>
              <a:rPr lang="en-US" sz="2400" b="1" i="1" dirty="0"/>
              <a:t>AVID </a:t>
            </a:r>
            <a:r>
              <a:rPr lang="en-US" sz="2400" dirty="0"/>
              <a:t>– Learn about the college and career readiness elective offered at DHS—</a:t>
            </a:r>
            <a:r>
              <a:rPr lang="en-US" sz="2400" b="1" dirty="0">
                <a:solidFill>
                  <a:srgbClr val="FF0000"/>
                </a:solidFill>
              </a:rPr>
              <a:t>C101</a:t>
            </a:r>
          </a:p>
          <a:p>
            <a:endParaRPr lang="en-US" sz="2400" dirty="0"/>
          </a:p>
          <a:p>
            <a:r>
              <a:rPr lang="en-US" sz="2400" dirty="0"/>
              <a:t>.•</a:t>
            </a:r>
            <a:r>
              <a:rPr lang="en-US" sz="2400" b="1" dirty="0"/>
              <a:t>Graduation Requirements</a:t>
            </a:r>
            <a:r>
              <a:rPr lang="en-US" sz="2400" dirty="0"/>
              <a:t>--What is a CCMR Point?--Come learn what a CCMR point is, how to earn one and why it is needed before graduation.—</a:t>
            </a:r>
            <a:r>
              <a:rPr lang="en-US" sz="2400" b="1" dirty="0">
                <a:solidFill>
                  <a:srgbClr val="FF0000"/>
                </a:solidFill>
              </a:rPr>
              <a:t>B104</a:t>
            </a:r>
          </a:p>
          <a:p>
            <a:endParaRPr lang="en-US" sz="2400" dirty="0"/>
          </a:p>
          <a:p>
            <a:r>
              <a:rPr lang="en-US" sz="2400" dirty="0"/>
              <a:t>•</a:t>
            </a:r>
            <a:r>
              <a:rPr lang="en-US" sz="2400" b="1" dirty="0"/>
              <a:t>TELPAS &amp; Emergent Bilingual-</a:t>
            </a:r>
            <a:r>
              <a:rPr lang="en-US" sz="2400" dirty="0"/>
              <a:t>-Learn about how the TELPAS test affects </a:t>
            </a:r>
            <a:r>
              <a:rPr lang="en-US" sz="2400" dirty="0" err="1"/>
              <a:t>ESLplacement</a:t>
            </a:r>
            <a:r>
              <a:rPr lang="en-US" sz="2400" dirty="0"/>
              <a:t>—</a:t>
            </a:r>
            <a:r>
              <a:rPr lang="en-US" sz="2400" b="1" dirty="0">
                <a:solidFill>
                  <a:srgbClr val="FF0000"/>
                </a:solidFill>
              </a:rPr>
              <a:t>C102</a:t>
            </a:r>
          </a:p>
          <a:p>
            <a:pPr marL="226219" indent="-215265">
              <a:lnSpc>
                <a:spcPct val="100000"/>
              </a:lnSpc>
              <a:buFont typeface="Arial"/>
              <a:buChar char="•"/>
              <a:tabLst>
                <a:tab pos="225743" algn="l"/>
                <a:tab pos="226695" algn="l"/>
              </a:tabLst>
            </a:pPr>
            <a:endParaRPr sz="2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088" dirty="0">
              <a:latin typeface="Times New Roman"/>
              <a:cs typeface="Times New Roman"/>
            </a:endParaRPr>
          </a:p>
        </p:txBody>
      </p:sp>
      <p:pic>
        <p:nvPicPr>
          <p:cNvPr id="9" name="Picture 8" descr="A logo for a high school&#10;&#10;Description automatically generated">
            <a:extLst>
              <a:ext uri="{FF2B5EF4-FFF2-40B4-BE49-F238E27FC236}">
                <a16:creationId xmlns:a16="http://schemas.microsoft.com/office/drawing/2014/main" id="{D631A05E-7461-A5F1-67E1-2EE9B3FCB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98" y="563957"/>
            <a:ext cx="794309" cy="794309"/>
          </a:xfrm>
          <a:prstGeom prst="rect">
            <a:avLst/>
          </a:prstGeom>
        </p:spPr>
      </p:pic>
      <p:pic>
        <p:nvPicPr>
          <p:cNvPr id="10" name="Picture 9" descr="A logo for a high school&#10;&#10;Description automatically generated">
            <a:extLst>
              <a:ext uri="{FF2B5EF4-FFF2-40B4-BE49-F238E27FC236}">
                <a16:creationId xmlns:a16="http://schemas.microsoft.com/office/drawing/2014/main" id="{2D36A61D-C25F-60E5-4F1A-CE3C7F23A8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93" y="563957"/>
            <a:ext cx="794309" cy="79430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DBD9-0856-D6E1-5CF6-D9662D588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DHS Course Selection Passport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D076D-AA78-79F2-A22F-FDE80B654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Berlin Sans FB Demi" panose="020E0802020502020306" pitchFamily="34" charset="0"/>
              </a:rPr>
              <a:t>Students will receive a passport.</a:t>
            </a:r>
          </a:p>
          <a:p>
            <a:r>
              <a:rPr lang="en-US" dirty="0">
                <a:solidFill>
                  <a:srgbClr val="FF0000"/>
                </a:solidFill>
                <a:latin typeface="Berlin Sans FB Demi" panose="020E0802020502020306" pitchFamily="34" charset="0"/>
              </a:rPr>
              <a:t>Visit tables to collect stamps/stickers from the following: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Berlin Sans FB Demi" panose="020E0802020502020306" pitchFamily="34" charset="0"/>
              </a:rPr>
              <a:t>4 core classes for next year—English, Math, Science Social Studies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Berlin Sans FB Demi" panose="020E0802020502020306" pitchFamily="34" charset="0"/>
              </a:rPr>
              <a:t>3 electives for next year</a:t>
            </a:r>
          </a:p>
          <a:p>
            <a:r>
              <a:rPr lang="en-US" dirty="0">
                <a:solidFill>
                  <a:srgbClr val="FF0000"/>
                </a:solidFill>
                <a:latin typeface="Berlin Sans FB Demi" panose="020E0802020502020306" pitchFamily="34" charset="0"/>
              </a:rPr>
              <a:t>At the end of the evening, drop your completed passport in the 8</a:t>
            </a:r>
            <a:r>
              <a:rPr lang="en-US" baseline="30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th</a:t>
            </a:r>
            <a:r>
              <a:rPr lang="en-US" dirty="0">
                <a:solidFill>
                  <a:srgbClr val="FF0000"/>
                </a:solidFill>
                <a:latin typeface="Berlin Sans FB Demi" panose="020E0802020502020306" pitchFamily="34" charset="0"/>
              </a:rPr>
              <a:t> grade box.</a:t>
            </a:r>
          </a:p>
          <a:p>
            <a:r>
              <a:rPr lang="en-US" dirty="0">
                <a:solidFill>
                  <a:srgbClr val="FF0000"/>
                </a:solidFill>
                <a:latin typeface="Berlin Sans FB Demi" panose="020E0802020502020306" pitchFamily="34" charset="0"/>
              </a:rPr>
              <a:t>Drawings will be held the following day for prizes </a:t>
            </a:r>
          </a:p>
          <a:p>
            <a:r>
              <a:rPr lang="en-US" dirty="0">
                <a:solidFill>
                  <a:srgbClr val="FF0000"/>
                </a:solidFill>
                <a:latin typeface="Berlin Sans FB Demi" panose="020E0802020502020306" pitchFamily="34" charset="0"/>
              </a:rPr>
              <a:t>Make sure you include your name and email so we can contact you.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67205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A9FB-2211-B0E8-4D77-C2FBA7F7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Online Help Desk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784D9-379C-0E6D-9B2D-2992080CF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February 5</a:t>
            </a:r>
            <a:r>
              <a:rPr lang="en-US" sz="3200" baseline="30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th</a:t>
            </a:r>
            <a:r>
              <a:rPr lang="en-US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from 11:30 am -1:00 pm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February 12</a:t>
            </a:r>
            <a:r>
              <a:rPr lang="en-US" sz="3200" baseline="30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th</a:t>
            </a:r>
            <a:r>
              <a:rPr lang="en-US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from 11:30 am – 1:00 pm</a:t>
            </a:r>
          </a:p>
          <a:p>
            <a:endParaRPr lang="en-US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endParaRPr lang="en-US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Berlin Sans FB Demi" panose="020E0802020502020306" pitchFamily="34" charset="0"/>
              </a:rPr>
              <a:t>Help Desk will be via </a:t>
            </a:r>
            <a:r>
              <a:rPr lang="en-US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Teams</a:t>
            </a:r>
            <a:r>
              <a:rPr lang="en-US" dirty="0">
                <a:solidFill>
                  <a:srgbClr val="FF0000"/>
                </a:solidFill>
                <a:latin typeface="Berlin Sans FB Demi" panose="020E0802020502020306" pitchFamily="34" charset="0"/>
              </a:rPr>
              <a:t>.  A link will be sent out </a:t>
            </a:r>
            <a:r>
              <a:rPr lang="en-US">
                <a:solidFill>
                  <a:srgbClr val="FF0000"/>
                </a:solidFill>
                <a:latin typeface="Berlin Sans FB Demi" panose="020E0802020502020306" pitchFamily="34" charset="0"/>
              </a:rPr>
              <a:t>to you </a:t>
            </a:r>
            <a:r>
              <a:rPr lang="en-US" dirty="0">
                <a:solidFill>
                  <a:srgbClr val="FF0000"/>
                </a:solidFill>
                <a:latin typeface="Berlin Sans FB Demi" panose="020E0802020502020306" pitchFamily="34" charset="0"/>
              </a:rPr>
              <a:t>via email.  You can also find it on our website.</a:t>
            </a:r>
          </a:p>
        </p:txBody>
      </p:sp>
    </p:spTree>
    <p:extLst>
      <p:ext uri="{BB962C8B-B14F-4D97-AF65-F5344CB8AC3E}">
        <p14:creationId xmlns:p14="http://schemas.microsoft.com/office/powerpoint/2010/main" val="2530376109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799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Thank you!</a:t>
            </a:r>
          </a:p>
        </p:txBody>
      </p:sp>
      <p:pic>
        <p:nvPicPr>
          <p:cNvPr id="5" name="Picture 4" descr="A logo for a high school&#10;&#10;Description automatically generated">
            <a:extLst>
              <a:ext uri="{FF2B5EF4-FFF2-40B4-BE49-F238E27FC236}">
                <a16:creationId xmlns:a16="http://schemas.microsoft.com/office/drawing/2014/main" id="{A6634478-3AA2-2A87-028C-3BEA09054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21" y="2098194"/>
            <a:ext cx="3647114" cy="36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2660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C462-F2C0-DC68-783D-B85D8678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  <a:t>DHS Counselors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C5551-F2A6-3E6A-BA63-02F374631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Counselor—Angela Ball</a:t>
            </a:r>
          </a:p>
          <a:p>
            <a:r>
              <a:rPr lang="en-US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Counselor—Nicola Henry</a:t>
            </a:r>
          </a:p>
          <a:p>
            <a:r>
              <a:rPr lang="en-US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Counselor—Chastity Rubin</a:t>
            </a:r>
          </a:p>
          <a:p>
            <a:r>
              <a:rPr lang="en-US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Counselor—</a:t>
            </a:r>
            <a:r>
              <a:rPr lang="en-US" sz="36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LaDale</a:t>
            </a:r>
            <a:r>
              <a:rPr lang="en-US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Webster</a:t>
            </a:r>
          </a:p>
          <a:p>
            <a:r>
              <a:rPr lang="en-US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Lead Counselor—Amy Garrey</a:t>
            </a:r>
          </a:p>
          <a:p>
            <a:r>
              <a:rPr lang="en-US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College &amp; Career Advisor—Dr. Kasha 							Williams</a:t>
            </a:r>
          </a:p>
          <a:p>
            <a:endParaRPr lang="en-US" sz="36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0315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3095625"/>
          </a:xfrm>
        </p:spPr>
        <p:txBody>
          <a:bodyPr/>
          <a:lstStyle/>
          <a:p>
            <a:br>
              <a:rPr lang="en-US" dirty="0">
                <a:latin typeface="Berlin Sans FB Demi" pitchFamily="34" charset="0"/>
              </a:rPr>
            </a:br>
            <a:br>
              <a:rPr lang="en-US" dirty="0">
                <a:latin typeface="Berlin Sans FB Demi" pitchFamily="34" charset="0"/>
              </a:rPr>
            </a:br>
            <a:r>
              <a:rPr lang="en-US" sz="6000" dirty="0">
                <a:solidFill>
                  <a:srgbClr val="FF0000"/>
                </a:solidFill>
                <a:latin typeface="Berlin Sans FB Demi" pitchFamily="34" charset="0"/>
              </a:rPr>
              <a:t>What you need to graduate in 2030 with an Endorsement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411" y="3428999"/>
            <a:ext cx="6400800" cy="3143909"/>
          </a:xfrm>
        </p:spPr>
        <p:txBody>
          <a:bodyPr>
            <a:normAutofit fontScale="55000" lnSpcReduction="2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accent2"/>
                </a:solidFill>
              </a:rPr>
              <a:t>4 Credits of English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accent2"/>
                </a:solidFill>
              </a:rPr>
              <a:t>4 Credits of Math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accent2"/>
                </a:solidFill>
              </a:rPr>
              <a:t>4 Credits of Science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accent2"/>
                </a:solidFill>
              </a:rPr>
              <a:t>4 Credits of Social Studies </a:t>
            </a:r>
            <a:endParaRPr lang="en-US" sz="3800" b="1" i="1" dirty="0">
              <a:solidFill>
                <a:schemeClr val="tx1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accent2"/>
                </a:solidFill>
              </a:rPr>
              <a:t>2 Credits of World Language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accent2"/>
                </a:solidFill>
              </a:rPr>
              <a:t>½ Credit of Health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accent2"/>
                </a:solidFill>
              </a:rPr>
              <a:t>½ Credit of Professional Communications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accent2"/>
                </a:solidFill>
              </a:rPr>
              <a:t>1 Credit of PE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accent2"/>
                </a:solidFill>
              </a:rPr>
              <a:t>1 Credit of Fine Arts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accent2"/>
                </a:solidFill>
              </a:rPr>
              <a:t>5 Elective Credits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3800" b="1" dirty="0">
              <a:solidFill>
                <a:schemeClr val="accent2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accent2"/>
                </a:solidFill>
              </a:rPr>
              <a:t>***TOTAL: 26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3800" b="1" dirty="0">
              <a:solidFill>
                <a:schemeClr val="accent2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800" b="1" i="1" u="sng" dirty="0">
              <a:solidFill>
                <a:schemeClr val="accent2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C:\Users\amy.garrey\AppData\Local\Microsoft\Windows\Temporary Internet Files\Content.IE5\VC6UGB8S\MC9003418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49" y="4803775"/>
            <a:ext cx="2009775" cy="19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5371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What is an Endorsement?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65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Berlin Sans FB" pitchFamily="34" charset="0"/>
              </a:rPr>
              <a:t>Selecting an </a:t>
            </a:r>
            <a:r>
              <a:rPr lang="en-US" sz="2000" b="1" u="sng" dirty="0">
                <a:solidFill>
                  <a:schemeClr val="tx1"/>
                </a:solidFill>
                <a:latin typeface="Berlin Sans FB" pitchFamily="34" charset="0"/>
              </a:rPr>
              <a:t>ENDORSEMENT</a:t>
            </a:r>
            <a:r>
              <a:rPr lang="en-US" sz="2000" dirty="0">
                <a:solidFill>
                  <a:schemeClr val="tx1"/>
                </a:solidFill>
                <a:latin typeface="Berlin Sans FB" pitchFamily="34" charset="0"/>
              </a:rPr>
              <a:t> is like choosing a </a:t>
            </a:r>
            <a:r>
              <a:rPr lang="en-US" sz="2000" b="1" u="sng" dirty="0">
                <a:solidFill>
                  <a:schemeClr val="tx1"/>
                </a:solidFill>
                <a:latin typeface="Berlin Sans FB" pitchFamily="34" charset="0"/>
              </a:rPr>
              <a:t>MAJOR</a:t>
            </a:r>
            <a:r>
              <a:rPr lang="en-US" sz="2000" dirty="0">
                <a:solidFill>
                  <a:schemeClr val="tx1"/>
                </a:solidFill>
                <a:latin typeface="Berlin Sans FB" pitchFamily="34" charset="0"/>
              </a:rPr>
              <a:t> in College even if you plan to go directly into the workforce.  It’s your career pathway into your field of interest.  </a:t>
            </a:r>
          </a:p>
          <a:p>
            <a:r>
              <a:rPr lang="en-US" sz="2000" dirty="0">
                <a:solidFill>
                  <a:schemeClr val="tx1"/>
                </a:solidFill>
                <a:latin typeface="Berlin Sans FB" pitchFamily="34" charset="0"/>
              </a:rPr>
              <a:t>There are 5 Endorsement Areas w/ each having several specializations:</a:t>
            </a:r>
          </a:p>
          <a:p>
            <a:pPr lvl="2"/>
            <a:r>
              <a:rPr lang="en-US" sz="3600" b="1" u="sng" dirty="0">
                <a:solidFill>
                  <a:srgbClr val="FF0000"/>
                </a:solidFill>
                <a:latin typeface="Berlin Sans FB" pitchFamily="34" charset="0"/>
              </a:rPr>
              <a:t>STEM </a:t>
            </a:r>
          </a:p>
          <a:p>
            <a:pPr lvl="2"/>
            <a:r>
              <a:rPr lang="en-US" sz="3600" b="1" u="sng" dirty="0">
                <a:solidFill>
                  <a:srgbClr val="FF0000"/>
                </a:solidFill>
                <a:latin typeface="Berlin Sans FB" pitchFamily="34" charset="0"/>
              </a:rPr>
              <a:t>Business and Industry </a:t>
            </a:r>
          </a:p>
          <a:p>
            <a:pPr lvl="2"/>
            <a:r>
              <a:rPr lang="en-US" sz="3600" b="1" u="sng" dirty="0">
                <a:solidFill>
                  <a:srgbClr val="FF0000"/>
                </a:solidFill>
                <a:latin typeface="Berlin Sans FB" pitchFamily="34" charset="0"/>
              </a:rPr>
              <a:t>Public Services </a:t>
            </a:r>
            <a:endParaRPr lang="en-US" sz="3600" dirty="0">
              <a:solidFill>
                <a:srgbClr val="FF0000"/>
              </a:solidFill>
              <a:latin typeface="Berlin Sans FB" pitchFamily="34" charset="0"/>
            </a:endParaRPr>
          </a:p>
          <a:p>
            <a:pPr lvl="2"/>
            <a:r>
              <a:rPr lang="en-US" sz="3600" b="1" u="sng" dirty="0">
                <a:solidFill>
                  <a:srgbClr val="FF0000"/>
                </a:solidFill>
                <a:latin typeface="Berlin Sans FB" pitchFamily="34" charset="0"/>
              </a:rPr>
              <a:t>Arts and Humanities </a:t>
            </a:r>
          </a:p>
          <a:p>
            <a:pPr lvl="2"/>
            <a:r>
              <a:rPr lang="en-US" sz="3600" b="1" u="sng" dirty="0">
                <a:solidFill>
                  <a:srgbClr val="FF0000"/>
                </a:solidFill>
                <a:latin typeface="Berlin Sans FB" pitchFamily="34" charset="0"/>
              </a:rPr>
              <a:t>Multidisciplinary Studies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my.garrey\AppData\Local\Microsoft\Windows\Temporary Internet Files\Content.IE5\AFMXN6OB\MC9001993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3008313"/>
            <a:ext cx="1504950" cy="9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my.garrey\AppData\Local\Microsoft\Windows\Temporary Internet Files\Content.IE5\IVPM8H4F\MC9002290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3008313"/>
            <a:ext cx="903288" cy="83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my.garrey\AppData\Local\Microsoft\Windows\Temporary Internet Files\Content.IE5\IVPM8H4F\MC9003889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" y="4919266"/>
            <a:ext cx="728663" cy="90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my.garrey\AppData\Local\Microsoft\Windows\Temporary Internet Files\Content.IE5\2FXWCODP\MC90023715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4993086"/>
            <a:ext cx="831850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8623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-333375"/>
            <a:ext cx="8229600" cy="1600200"/>
          </a:xfrm>
        </p:spPr>
        <p:txBody>
          <a:bodyPr/>
          <a:lstStyle/>
          <a:p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219075"/>
            <a:ext cx="8862060" cy="644080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Berlin Sans FB" panose="020E0602020502020306" pitchFamily="34" charset="0"/>
              </a:rPr>
              <a:t>Endorsement # 1</a:t>
            </a:r>
          </a:p>
          <a:p>
            <a:pPr marL="0" indent="0" algn="ctr">
              <a:buNone/>
            </a:pPr>
            <a:r>
              <a:rPr lang="en-US" sz="6000" b="1" dirty="0">
                <a:latin typeface="Berlin Sans FB" panose="020E0602020502020306" pitchFamily="34" charset="0"/>
              </a:rPr>
              <a:t> </a:t>
            </a:r>
            <a:r>
              <a:rPr lang="en-US" sz="17500" b="1" dirty="0">
                <a:solidFill>
                  <a:srgbClr val="FF0000"/>
                </a:solidFill>
                <a:latin typeface="+mj-lt"/>
              </a:rPr>
              <a:t>STEM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S</a:t>
            </a:r>
            <a:r>
              <a:rPr lang="en-US" sz="3600" b="1" dirty="0">
                <a:latin typeface="Berlin Sans FB" panose="020E0602020502020306" pitchFamily="34" charset="0"/>
              </a:rPr>
              <a:t>cience, </a:t>
            </a:r>
            <a:r>
              <a:rPr lang="en-US" sz="60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T</a:t>
            </a:r>
            <a:r>
              <a:rPr lang="en-US" sz="3600" b="1" dirty="0">
                <a:latin typeface="Berlin Sans FB" panose="020E0602020502020306" pitchFamily="34" charset="0"/>
              </a:rPr>
              <a:t>echnology, </a:t>
            </a:r>
            <a:r>
              <a:rPr lang="en-US" sz="60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E</a:t>
            </a:r>
            <a:r>
              <a:rPr lang="en-US" sz="3600" b="1" dirty="0">
                <a:latin typeface="Berlin Sans FB" panose="020E0602020502020306" pitchFamily="34" charset="0"/>
              </a:rPr>
              <a:t>ngineering, </a:t>
            </a:r>
            <a:r>
              <a:rPr lang="en-US" sz="60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M</a:t>
            </a:r>
            <a:r>
              <a:rPr lang="en-US" sz="3600" b="1" dirty="0">
                <a:latin typeface="Berlin Sans FB" panose="020E0602020502020306" pitchFamily="34" charset="0"/>
              </a:rPr>
              <a:t>ath</a:t>
            </a:r>
          </a:p>
        </p:txBody>
      </p:sp>
    </p:spTree>
    <p:extLst>
      <p:ext uri="{BB962C8B-B14F-4D97-AF65-F5344CB8AC3E}">
        <p14:creationId xmlns:p14="http://schemas.microsoft.com/office/powerpoint/2010/main" val="29505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7030A0"/>
                </a:solidFill>
                <a:latin typeface="Berlin Sans FB Demi" pitchFamily="34" charset="0"/>
              </a:rPr>
            </a:br>
            <a:br>
              <a:rPr lang="en-US" dirty="0">
                <a:solidFill>
                  <a:srgbClr val="7030A0"/>
                </a:solidFill>
                <a:latin typeface="Berlin Sans FB Demi" pitchFamily="34" charset="0"/>
              </a:rPr>
            </a:b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STEM Endorsement Pathways</a:t>
            </a:r>
            <a:endParaRPr lang="en-US" sz="2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4000" dirty="0">
              <a:solidFill>
                <a:srgbClr val="FF0000"/>
              </a:solidFill>
              <a:latin typeface="Berlin Sans FB" pitchFamily="34" charset="0"/>
            </a:endParaRP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Engineering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Programming &amp; Software Development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Cybersecurity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Science 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Math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Berlin Sans FB" pitchFamily="34" charset="0"/>
            </a:endParaRPr>
          </a:p>
          <a:p>
            <a:endParaRPr lang="en-US" dirty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3408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92580"/>
            <a:ext cx="8229600" cy="45259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800" dirty="0">
                <a:latin typeface="Berlin Sans FB" panose="020E0602020502020306" pitchFamily="34" charset="0"/>
              </a:rPr>
              <a:t>Endorsement #2</a:t>
            </a:r>
          </a:p>
          <a:p>
            <a:pPr marL="0" indent="0" algn="ctr">
              <a:buNone/>
            </a:pPr>
            <a:r>
              <a:rPr lang="en-US" sz="9600" b="1" dirty="0">
                <a:solidFill>
                  <a:schemeClr val="accent3">
                    <a:lumMod val="75000"/>
                  </a:schemeClr>
                </a:solidFill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99210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000">
        <p:wipe/>
      </p:transition>
    </mc:Choice>
    <mc:Fallback xmlns="">
      <p:transition spd="slow" advTm="6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Business and Industry Endorsement Pathways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Animal Science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Architectural &amp; Construction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HVAC &amp; Sheet Metal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Accounting &amp; Financial Services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Digital Communication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Culinary Arts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Networking Systems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Welding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Automotive</a:t>
            </a:r>
          </a:p>
          <a:p>
            <a:r>
              <a:rPr lang="en-US" dirty="0" err="1">
                <a:solidFill>
                  <a:srgbClr val="FF0000"/>
                </a:solidFill>
                <a:latin typeface="Berlin Sans FB" pitchFamily="34" charset="0"/>
              </a:rPr>
              <a:t>Cosmetologyx</a:t>
            </a:r>
            <a:endParaRPr lang="en-US" dirty="0">
              <a:solidFill>
                <a:srgbClr val="FF0000"/>
              </a:solidFill>
              <a:latin typeface="Berlin Sans FB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Barbering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Journalism/Yearbook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Journalism/Broadcast</a:t>
            </a:r>
          </a:p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English/Debate</a:t>
            </a:r>
          </a:p>
        </p:txBody>
      </p:sp>
    </p:spTree>
    <p:extLst>
      <p:ext uri="{BB962C8B-B14F-4D97-AF65-F5344CB8AC3E}">
        <p14:creationId xmlns:p14="http://schemas.microsoft.com/office/powerpoint/2010/main" val="1650545960"/>
      </p:ext>
    </p:extLst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69770|recordLength=69822|start=0|end=69770|audioFormat={00001610-0000-0010-8000-00AA00389B71}|audioRate=44100|muted=false|volume=0.8|fadeIn=0|fadeOut=0|videoFormat={34363248-0000-0010-8000-00AA00389B71}|videoRate=15|videoWidth=256|videoHeight=25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37199DF65F4345B8C3EA53FCA6A8EC" ma:contentTypeVersion="15" ma:contentTypeDescription="Create a new document." ma:contentTypeScope="" ma:versionID="40ed5805d3614c7236660aea8b5a9f09">
  <xsd:schema xmlns:xsd="http://www.w3.org/2001/XMLSchema" xmlns:xs="http://www.w3.org/2001/XMLSchema" xmlns:p="http://schemas.microsoft.com/office/2006/metadata/properties" xmlns:ns1="http://schemas.microsoft.com/sharepoint/v3" xmlns:ns3="bfd13a8f-3f82-4d95-9391-f7f1f72ad017" xmlns:ns4="01ced0e2-b9e4-4011-aaae-27cfc0865a4a" targetNamespace="http://schemas.microsoft.com/office/2006/metadata/properties" ma:root="true" ma:fieldsID="dd46a449b22134e66b64d639e870e3ad" ns1:_="" ns3:_="" ns4:_="">
    <xsd:import namespace="http://schemas.microsoft.com/sharepoint/v3"/>
    <xsd:import namespace="bfd13a8f-3f82-4d95-9391-f7f1f72ad017"/>
    <xsd:import namespace="01ced0e2-b9e4-4011-aaae-27cfc0865a4a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13a8f-3f82-4d95-9391-f7f1f72ad01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ed0e2-b9e4-4011-aaae-27cfc0865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FD9C88-A010-45FF-B052-78C5E8F11A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EDD78B-421A-4160-82E5-D7D117F21C4A}">
  <ds:schemaRefs>
    <ds:schemaRef ds:uri="bfd13a8f-3f82-4d95-9391-f7f1f72ad017"/>
    <ds:schemaRef ds:uri="http://schemas.microsoft.com/sharepoint/v3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01ced0e2-b9e4-4011-aaae-27cfc0865a4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C874E87-01FD-49B8-9ABD-C54077E979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fd13a8f-3f82-4d95-9391-f7f1f72ad017"/>
    <ds:schemaRef ds:uri="01ced0e2-b9e4-4011-aaae-27cfc0865a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113065</TotalTime>
  <Words>1129</Words>
  <Application>Microsoft Office PowerPoint</Application>
  <PresentationFormat>On-screen Show (4:3)</PresentationFormat>
  <Paragraphs>191</Paragraphs>
  <Slides>29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Baguet Script</vt:lpstr>
      <vt:lpstr>Berlin Sans FB</vt:lpstr>
      <vt:lpstr>Berlin Sans FB Demi</vt:lpstr>
      <vt:lpstr>Calibri</vt:lpstr>
      <vt:lpstr>Century Gothic</vt:lpstr>
      <vt:lpstr>Comic Sans MS</vt:lpstr>
      <vt:lpstr>Courier New</vt:lpstr>
      <vt:lpstr>Palatino Linotype</vt:lpstr>
      <vt:lpstr>Times New Roman</vt:lpstr>
      <vt:lpstr>Wingdings</vt:lpstr>
      <vt:lpstr>Wingdings 3</vt:lpstr>
      <vt:lpstr>Executive</vt:lpstr>
      <vt:lpstr> </vt:lpstr>
      <vt:lpstr>DHS Administrators</vt:lpstr>
      <vt:lpstr>DHS Counselors</vt:lpstr>
      <vt:lpstr>  What you need to graduate in 2030 with an Endorsement</vt:lpstr>
      <vt:lpstr>What is an Endorsement?</vt:lpstr>
      <vt:lpstr>PowerPoint Presentation</vt:lpstr>
      <vt:lpstr>  STEM Endorsement Pathways</vt:lpstr>
      <vt:lpstr>PowerPoint Presentation</vt:lpstr>
      <vt:lpstr>Business and Industry Endorsement Pathways</vt:lpstr>
      <vt:lpstr>PowerPoint Presentation</vt:lpstr>
      <vt:lpstr>Public Service Endorsement Pathways</vt:lpstr>
      <vt:lpstr>PowerPoint Presentation</vt:lpstr>
      <vt:lpstr>Arts &amp; Humanities Endorsement Pathways</vt:lpstr>
      <vt:lpstr>PowerPoint Presentation</vt:lpstr>
      <vt:lpstr>Multidisciplinary Endorsement Pathways</vt:lpstr>
      <vt:lpstr>Athletics </vt:lpstr>
      <vt:lpstr>Athletics </vt:lpstr>
      <vt:lpstr>Important!!</vt:lpstr>
      <vt:lpstr>           What happens if you don’t complete your course selection online?</vt:lpstr>
      <vt:lpstr>Level Changes</vt:lpstr>
      <vt:lpstr>What should 9th grader take next year?</vt:lpstr>
      <vt:lpstr>What should 9th grader take next year?</vt:lpstr>
      <vt:lpstr>What should 9th grader take next year?</vt:lpstr>
      <vt:lpstr>Resources for Course Selection</vt:lpstr>
      <vt:lpstr>Dulles High School  Course Selection Fair</vt:lpstr>
      <vt:lpstr>Dulles High School  Course Selection Fair</vt:lpstr>
      <vt:lpstr>DHS Course Selection Passport</vt:lpstr>
      <vt:lpstr>Online Help Desk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Tiffany Chaney</dc:creator>
  <cp:lastModifiedBy>Garrey, Amy</cp:lastModifiedBy>
  <cp:revision>230</cp:revision>
  <cp:lastPrinted>2016-01-25T14:05:56Z</cp:lastPrinted>
  <dcterms:created xsi:type="dcterms:W3CDTF">2007-01-21T18:56:02Z</dcterms:created>
  <dcterms:modified xsi:type="dcterms:W3CDTF">2026-01-29T17:58:41Z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  <property fmtid="{D5CDD505-2E9C-101B-9397-08002B2CF9AE}" pid="3" name="ContentTypeId">
    <vt:lpwstr>0x010100A637199DF65F4345B8C3EA53FCA6A8EC</vt:lpwstr>
  </property>
</Properties>
</file>